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/>
    <p:restoredTop sz="94684"/>
  </p:normalViewPr>
  <p:slideViewPr>
    <p:cSldViewPr snapToGrid="0" snapToObjects="1">
      <p:cViewPr varScale="1">
        <p:scale>
          <a:sx n="100" d="100"/>
          <a:sy n="100" d="100"/>
        </p:scale>
        <p:origin x="168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9D24-9AC1-9A41-A3B8-EB63491ADABF}" type="datetimeFigureOut">
              <a:rPr lang="en-US" smtClean="0"/>
              <a:t>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63B89E9-4CA5-5C40-8E83-13DCF420144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9D24-9AC1-9A41-A3B8-EB63491ADABF}" type="datetimeFigureOut">
              <a:rPr lang="en-US" smtClean="0"/>
              <a:t>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89E9-4CA5-5C40-8E83-13DCF4201446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9D24-9AC1-9A41-A3B8-EB63491ADABF}" type="datetimeFigureOut">
              <a:rPr lang="en-US" smtClean="0"/>
              <a:t>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89E9-4CA5-5C40-8E83-13DCF420144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9D24-9AC1-9A41-A3B8-EB63491ADABF}" type="datetimeFigureOut">
              <a:rPr lang="en-US" smtClean="0"/>
              <a:t>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89E9-4CA5-5C40-8E83-13DCF4201446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9D24-9AC1-9A41-A3B8-EB63491ADABF}" type="datetimeFigureOut">
              <a:rPr lang="en-US" smtClean="0"/>
              <a:t>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89E9-4CA5-5C40-8E83-13DCF420144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9D24-9AC1-9A41-A3B8-EB63491ADABF}" type="datetimeFigureOut">
              <a:rPr lang="en-US" smtClean="0"/>
              <a:t>5/10/17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89E9-4CA5-5C40-8E83-13DCF4201446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9D24-9AC1-9A41-A3B8-EB63491ADABF}" type="datetimeFigureOut">
              <a:rPr lang="en-US" smtClean="0"/>
              <a:t>5/10/17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89E9-4CA5-5C40-8E83-13DCF4201446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9D24-9AC1-9A41-A3B8-EB63491ADABF}" type="datetimeFigureOut">
              <a:rPr lang="en-US" smtClean="0"/>
              <a:t>5/10/17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89E9-4CA5-5C40-8E83-13DCF4201446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9D24-9AC1-9A41-A3B8-EB63491ADABF}" type="datetimeFigureOut">
              <a:rPr lang="en-US" smtClean="0"/>
              <a:t>5/10/17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89E9-4CA5-5C40-8E83-13DCF42014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9D24-9AC1-9A41-A3B8-EB63491ADABF}" type="datetimeFigureOut">
              <a:rPr lang="en-US" smtClean="0"/>
              <a:t>5/10/17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89E9-4CA5-5C40-8E83-13DCF4201446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7979D24-9AC1-9A41-A3B8-EB63491ADABF}" type="datetimeFigureOut">
              <a:rPr lang="en-US" smtClean="0"/>
              <a:t>5/10/17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89E9-4CA5-5C40-8E83-13DCF4201446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79D24-9AC1-9A41-A3B8-EB63491ADABF}" type="datetimeFigureOut">
              <a:rPr lang="en-US" smtClean="0"/>
              <a:t>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63B89E9-4CA5-5C40-8E83-13DCF420144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66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 of Employment Chapter of UN Flagship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Employment Chapter Working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27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a set of recommendations tied directly to the issues discussed</a:t>
            </a:r>
          </a:p>
          <a:p>
            <a:endParaRPr lang="en-US" dirty="0"/>
          </a:p>
          <a:p>
            <a:r>
              <a:rPr lang="en-US" dirty="0" smtClean="0"/>
              <a:t>And in all of our extra space…. maybe some interpretative poetry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749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Thank You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06046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err="1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International legislation </a:t>
            </a:r>
          </a:p>
          <a:p>
            <a:pPr lvl="1"/>
            <a:r>
              <a:rPr lang="en-US" dirty="0" smtClean="0"/>
              <a:t>Short. Recommend report has introductory chapter explaining the CRPD and the place of disability in the SDGs</a:t>
            </a:r>
          </a:p>
          <a:p>
            <a:r>
              <a:rPr lang="en-US" dirty="0" smtClean="0"/>
              <a:t>Employment situation of people with disabilities (moved up from below)</a:t>
            </a:r>
          </a:p>
          <a:p>
            <a:r>
              <a:rPr lang="en-US" dirty="0" smtClean="0"/>
              <a:t>National policies and Programs</a:t>
            </a:r>
          </a:p>
          <a:p>
            <a:r>
              <a:rPr lang="en-US" dirty="0" smtClean="0"/>
              <a:t>UN activities to promote employment</a:t>
            </a:r>
          </a:p>
          <a:p>
            <a:r>
              <a:rPr lang="en-US" dirty="0" smtClean="0"/>
              <a:t>Conclusions/Recommendations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21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employment gap between people with and without disabilities?</a:t>
            </a:r>
          </a:p>
          <a:p>
            <a:r>
              <a:rPr lang="en-US" dirty="0" smtClean="0"/>
              <a:t>What are the differences in the type of employment? (e.g., self-employment)</a:t>
            </a:r>
          </a:p>
          <a:p>
            <a:r>
              <a:rPr lang="en-US" dirty="0" smtClean="0"/>
              <a:t>How sensitive are these findings to how disability is defined?</a:t>
            </a:r>
          </a:p>
          <a:p>
            <a:pPr lvl="1"/>
            <a:r>
              <a:rPr lang="en-US" dirty="0" smtClean="0"/>
              <a:t>Type of questions (table)</a:t>
            </a:r>
          </a:p>
          <a:p>
            <a:pPr lvl="1"/>
            <a:r>
              <a:rPr lang="en-US" dirty="0" smtClean="0"/>
              <a:t>Cut-off  (example from US data)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29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 rates by disability and questions used to define disability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083575"/>
              </p:ext>
            </p:extLst>
          </p:nvPr>
        </p:nvGraphicFramePr>
        <p:xfrm>
          <a:off x="444499" y="2016125"/>
          <a:ext cx="10325101" cy="3489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301"/>
                <a:gridCol w="1054100"/>
                <a:gridCol w="1479550"/>
                <a:gridCol w="1454150"/>
                <a:gridCol w="1003300"/>
                <a:gridCol w="1079501"/>
                <a:gridCol w="1768475"/>
                <a:gridCol w="1482724"/>
              </a:tblGrid>
              <a:tr h="276337"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Do you have a disability?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Washington</a:t>
                      </a:r>
                      <a:r>
                        <a:rPr lang="en-US" baseline="0" dirty="0" smtClean="0"/>
                        <a:t> Group or functional questions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63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Employment Rates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Employment Rates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94618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with</a:t>
                      </a:r>
                      <a:r>
                        <a:rPr lang="en-US" baseline="0" dirty="0" smtClean="0"/>
                        <a:t> a disability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People</a:t>
                      </a:r>
                      <a:r>
                        <a:rPr lang="en-US" baseline="0" dirty="0" smtClean="0"/>
                        <a:t> with a disability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People without a disability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% with</a:t>
                      </a:r>
                      <a:r>
                        <a:rPr lang="en-US" baseline="0" dirty="0" smtClean="0"/>
                        <a:t> a disability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People</a:t>
                      </a:r>
                      <a:r>
                        <a:rPr lang="en-US" baseline="0" dirty="0" smtClean="0"/>
                        <a:t> with a disability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People without a disability</a:t>
                      </a:r>
                      <a:endParaRPr lang="en-US" dirty="0"/>
                    </a:p>
                  </a:txBody>
                  <a:tcPr/>
                </a:tc>
              </a:tr>
              <a:tr h="2763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3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3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3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78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to be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Employment gap</a:t>
            </a:r>
          </a:p>
          <a:p>
            <a:r>
              <a:rPr lang="en-US" dirty="0" smtClean="0"/>
              <a:t>Type of employment</a:t>
            </a:r>
          </a:p>
          <a:p>
            <a:r>
              <a:rPr lang="en-US" dirty="0" smtClean="0"/>
              <a:t>Decent work gap</a:t>
            </a:r>
          </a:p>
          <a:p>
            <a:pPr lvl="1"/>
            <a:r>
              <a:rPr lang="en-US" dirty="0" smtClean="0"/>
              <a:t>Wages</a:t>
            </a:r>
          </a:p>
          <a:p>
            <a:pPr lvl="1"/>
            <a:r>
              <a:rPr lang="en-US" dirty="0" smtClean="0"/>
              <a:t>Trade union membership</a:t>
            </a:r>
          </a:p>
          <a:p>
            <a:pPr lvl="1"/>
            <a:r>
              <a:rPr lang="en-US" dirty="0" smtClean="0"/>
              <a:t>Harassment and violence at work</a:t>
            </a:r>
          </a:p>
          <a:p>
            <a:r>
              <a:rPr lang="en-US" dirty="0" smtClean="0"/>
              <a:t>Interaction with age and disability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740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Inclusive general employment policies</a:t>
            </a:r>
          </a:p>
          <a:p>
            <a:r>
              <a:rPr lang="en-US" dirty="0" smtClean="0"/>
              <a:t>Policies specific to people with disabilities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0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Employment guarantees/public employment programs</a:t>
            </a:r>
          </a:p>
          <a:p>
            <a:r>
              <a:rPr lang="en-US" dirty="0" smtClean="0"/>
              <a:t>Vocational training</a:t>
            </a:r>
          </a:p>
          <a:p>
            <a:r>
              <a:rPr lang="en-US" dirty="0" smtClean="0"/>
              <a:t>Public sector employment</a:t>
            </a:r>
          </a:p>
          <a:p>
            <a:r>
              <a:rPr lang="en-US" dirty="0" smtClean="0"/>
              <a:t>Micro-finance and entrepreneurship</a:t>
            </a:r>
          </a:p>
          <a:p>
            <a:r>
              <a:rPr lang="en-US" dirty="0" smtClean="0"/>
              <a:t>Labor market implications of social protection programs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Describe policies, guidance on how to make more inclusive, case studies where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30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Disability Specific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Anti-discrimination policies</a:t>
            </a:r>
          </a:p>
          <a:p>
            <a:pPr lvl="1"/>
            <a:r>
              <a:rPr lang="en-US" dirty="0" smtClean="0"/>
              <a:t>Reasonable accommodations</a:t>
            </a:r>
          </a:p>
          <a:p>
            <a:pPr lvl="1"/>
            <a:r>
              <a:rPr lang="en-US" dirty="0" smtClean="0"/>
              <a:t>Enforcement mechanisms</a:t>
            </a:r>
          </a:p>
          <a:p>
            <a:r>
              <a:rPr lang="en-US" dirty="0" smtClean="0"/>
              <a:t>Quotas</a:t>
            </a:r>
          </a:p>
          <a:p>
            <a:r>
              <a:rPr lang="en-US" dirty="0" smtClean="0"/>
              <a:t>Return-to-Work  (after disability onset)</a:t>
            </a:r>
          </a:p>
          <a:p>
            <a:r>
              <a:rPr lang="en-US" dirty="0" smtClean="0"/>
              <a:t>Supported employment</a:t>
            </a:r>
          </a:p>
          <a:p>
            <a:r>
              <a:rPr lang="en-US" dirty="0" smtClean="0"/>
              <a:t>Sheltered workshops</a:t>
            </a:r>
          </a:p>
          <a:p>
            <a:pPr marL="0" indent="0">
              <a:buNone/>
            </a:pPr>
            <a:r>
              <a:rPr lang="en-US" dirty="0" smtClean="0"/>
              <a:t>Describe policies, advantages/disadvantages,  case studies where available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42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ILO propaganda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82703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24</TotalTime>
  <Words>294</Words>
  <Application>Microsoft Macintosh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Gallery</vt:lpstr>
      <vt:lpstr>Outline of Employment Chapter of UN Flagship Report</vt:lpstr>
      <vt:lpstr>Chapter OutlinE</vt:lpstr>
      <vt:lpstr>Employment Situation</vt:lpstr>
      <vt:lpstr>Employment rates by disability and questions used to define disability</vt:lpstr>
      <vt:lpstr>Issues to be discussed</vt:lpstr>
      <vt:lpstr>Employment Policies</vt:lpstr>
      <vt:lpstr>General Policies</vt:lpstr>
      <vt:lpstr>Disability Specific Policies</vt:lpstr>
      <vt:lpstr>UN Activities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 of Employment Chapter of UN Flagship Report</dc:title>
  <dc:creator>Daniel Mont</dc:creator>
  <cp:lastModifiedBy>Daniel Mont</cp:lastModifiedBy>
  <cp:revision>3</cp:revision>
  <dcterms:created xsi:type="dcterms:W3CDTF">2017-05-10T12:08:13Z</dcterms:created>
  <dcterms:modified xsi:type="dcterms:W3CDTF">2017-05-10T12:35:35Z</dcterms:modified>
</cp:coreProperties>
</file>